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62" r:id="rId6"/>
    <p:sldId id="258" r:id="rId7"/>
    <p:sldId id="257" r:id="rId8"/>
    <p:sldId id="272" r:id="rId9"/>
    <p:sldId id="280" r:id="rId10"/>
    <p:sldId id="273" r:id="rId11"/>
    <p:sldId id="274" r:id="rId12"/>
    <p:sldId id="281" r:id="rId13"/>
    <p:sldId id="275" r:id="rId14"/>
    <p:sldId id="276" r:id="rId15"/>
    <p:sldId id="277" r:id="rId16"/>
    <p:sldId id="278" r:id="rId17"/>
    <p:sldId id="27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4C71FA-BA58-4EB3-B88B-76C6B5D6E3AE}" v="1107" dt="2022-12-11T09:33:57.445"/>
    <p1510:client id="{7709D2A9-E3FF-4596-A0A8-35D48E191EBC}" v="184" dt="2022-12-20T16:44:08.492"/>
    <p1510:client id="{7BCE42CF-1B8A-40DF-A910-6E2F272029BF}" v="2" dt="2022-12-21T07:32:46.599"/>
    <p1510:client id="{A4C6057A-C391-418F-8806-5224383D4532}" v="3" dt="2022-12-11T09:08:25.3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endParaRPr lang="en-US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yalapplications/royalapps-community-externalapps/blob/2200fc5cadced38784afcc67e4d4cc738a83d4f4/src/RoyalApps.Community.ExternalApps.WinForms/ExternalApps.cs#L22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oyalapps.com/ts/win/features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lutions.amperecomputing.com/systems/altra/kraken-comhpc-WS" TargetMode="External"/><Relationship Id="rId2" Type="http://schemas.openxmlformats.org/officeDocument/2006/relationships/hyperlink" Target="https://learn.microsoft.com/en-us/windows/arm/dev-kit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IOZuY-fi5E&#8203;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0" y="4434840"/>
            <a:ext cx="4941771" cy="1122202"/>
          </a:xfrm>
        </p:spPr>
        <p:txBody>
          <a:bodyPr/>
          <a:lstStyle/>
          <a:p>
            <a:r>
              <a:rPr lang="en-US">
                <a:latin typeface="Consolas"/>
              </a:rPr>
              <a:t>WinForms on ARM64 with .NET 7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4451349" cy="1325563"/>
          </a:xfrm>
        </p:spPr>
        <p:txBody>
          <a:bodyPr>
            <a:normAutofit/>
          </a:bodyPr>
          <a:lstStyle/>
          <a:p>
            <a:r>
              <a:rPr lang="en-US"/>
              <a:t>Software supporting ARM64</a:t>
            </a: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7095669" cy="309086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>
                <a:latin typeface="Consolas"/>
              </a:rPr>
              <a:t>- Windows 11
- .NET 7
- Visual Studio 2022
- JetBrains Rider
- VS Code
- Edge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WinForms on ARM64 with .NET 7</a:t>
            </a:r>
          </a:p>
        </p:txBody>
      </p:sp>
    </p:spTree>
    <p:extLst>
      <p:ext uri="{BB962C8B-B14F-4D97-AF65-F5344CB8AC3E}">
        <p14:creationId xmlns:p14="http://schemas.microsoft.com/office/powerpoint/2010/main" val="4053021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1671639"/>
            <a:ext cx="6939642" cy="1204912"/>
          </a:xfrm>
        </p:spPr>
        <p:txBody>
          <a:bodyPr>
            <a:normAutofit/>
          </a:bodyPr>
          <a:lstStyle/>
          <a:p>
            <a:r>
              <a:rPr lang="en-US"/>
              <a:t>NuGet Packages</a:t>
            </a:r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2558945"/>
            <a:ext cx="6829738" cy="369505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>
                <a:latin typeface="Consolas"/>
              </a:rPr>
              <a:t>- Using pure (.NET only) packages
- Using packages with native binaries
- Creating packages with native binaries:
    - Use compiler directives (#if)
    - Use </a:t>
            </a:r>
            <a:r>
              <a:rPr lang="en-US" sz="1800" err="1">
                <a:latin typeface="Consolas"/>
              </a:rPr>
              <a:t>RuntimeInformation</a:t>
            </a:r>
            <a:r>
              <a:rPr lang="en-US" sz="1800">
                <a:latin typeface="Consolas"/>
              </a:rPr>
              <a:t> API (</a:t>
            </a:r>
            <a:r>
              <a:rPr lang="en-US" sz="1800">
                <a:latin typeface="Consolas"/>
                <a:hlinkClick r:id="rId2"/>
              </a:rPr>
              <a:t>link</a:t>
            </a:r>
            <a:r>
              <a:rPr lang="en-US" sz="1800">
                <a:latin typeface="Consolas"/>
              </a:rPr>
              <a:t>)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WinForms on ARM64 with .NET 7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543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4451349" cy="1325563"/>
          </a:xfrm>
        </p:spPr>
        <p:txBody>
          <a:bodyPr>
            <a:normAutofit/>
          </a:bodyPr>
          <a:lstStyle/>
          <a:p>
            <a:r>
              <a:rPr lang="en-US"/>
              <a:t>Royal TS for ARM64</a:t>
            </a:r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7095669" cy="309086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>
                <a:latin typeface="Consolas"/>
              </a:rPr>
              <a:t>- Any CPU vs x64 vs ARM64
- </a:t>
            </a:r>
            <a:r>
              <a:rPr lang="en-US" sz="1800" err="1">
                <a:latin typeface="Consolas"/>
              </a:rPr>
              <a:t>PInvoke</a:t>
            </a:r>
            <a:r>
              <a:rPr lang="en-US" sz="1800">
                <a:latin typeface="Consolas"/>
              </a:rPr>
              <a:t> Considerations
- 3rd Party Dependencies
- Self Contained
- CI/CD Pipeline (nuke)
- Build ARM64 artifact on x64 (Build Server)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WinForms on ARM64 with .NET 7</a:t>
            </a:r>
          </a:p>
        </p:txBody>
      </p:sp>
    </p:spTree>
    <p:extLst>
      <p:ext uri="{BB962C8B-B14F-4D97-AF65-F5344CB8AC3E}">
        <p14:creationId xmlns:p14="http://schemas.microsoft.com/office/powerpoint/2010/main" val="2151454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3C3EF-5CCD-A52A-4915-045313C2C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Real World Performance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082D567-1289-31D8-F94E-C046136878FC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785823374"/>
              </p:ext>
            </p:extLst>
          </p:nvPr>
        </p:nvGraphicFramePr>
        <p:xfrm>
          <a:off x="838200" y="2111375"/>
          <a:ext cx="10515600" cy="24709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73340570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93119002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83153321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736821042"/>
                    </a:ext>
                  </a:extLst>
                </a:gridCol>
              </a:tblGrid>
              <a:tr h="131435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x64 Machine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16-core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Ryzen 9 5950X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3.4GHz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64GB 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ARM64 VM </a:t>
                      </a:r>
                      <a:r>
                        <a:rPr lang="en-US" sz="1800" b="1" i="0" u="none" strike="noStrike" baseline="30000" noProof="0">
                          <a:solidFill>
                            <a:schemeClr val="tx1"/>
                          </a:solidFill>
                          <a:latin typeface="Consolas"/>
                        </a:rPr>
                        <a:t>*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8-core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Apple Silicon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3.2GHz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24GB RAM</a:t>
                      </a:r>
                      <a:endParaRPr lang="en-US">
                        <a:solidFill>
                          <a:schemeClr val="tx1"/>
                        </a:solidFill>
                        <a:latin typeface="Consola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MacBook Pro VM </a:t>
                      </a:r>
                      <a:r>
                        <a:rPr lang="en-US" sz="1800" b="1" i="0" u="none" strike="noStrike" baseline="30000" noProof="0">
                          <a:solidFill>
                            <a:schemeClr val="tx1"/>
                          </a:solidFill>
                          <a:latin typeface="Consolas"/>
                        </a:rPr>
                        <a:t>**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8-core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i9 9980HK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2.4GHz - 5.0GHz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16GB 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MacBook Air VM </a:t>
                      </a:r>
                      <a:r>
                        <a:rPr lang="en-US" sz="1800" b="1" i="0" u="none" strike="noStrike" baseline="30000" noProof="0">
                          <a:solidFill>
                            <a:schemeClr val="tx1"/>
                          </a:solidFill>
                          <a:latin typeface="Consolas"/>
                        </a:rPr>
                        <a:t>***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6-core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Apple Silicon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3.2GHz</a:t>
                      </a:r>
                      <a:b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</a:br>
                      <a:r>
                        <a:rPr lang="en-US" sz="1800" b="1" i="0" u="none" strike="noStrike" baseline="0" noProof="0">
                          <a:solidFill>
                            <a:schemeClr val="tx1"/>
                          </a:solidFill>
                          <a:latin typeface="Consolas"/>
                        </a:rPr>
                        <a:t>  16GB RAM</a:t>
                      </a:r>
                      <a:endParaRPr lang="en-US">
                        <a:solidFill>
                          <a:schemeClr val="tx1"/>
                        </a:solidFill>
                        <a:latin typeface="Consola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041009"/>
                  </a:ext>
                </a:extLst>
              </a:tr>
              <a:tr h="1007944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  <a:t>Compile Time: ~ 12s
Startup Time: ~  8s</a:t>
                      </a:r>
                      <a:endParaRPr lang="en-US">
                        <a:latin typeface="Consola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  <a:t>Compile Time: ~ 15s
Startup Time: ~  8s</a:t>
                      </a:r>
                      <a:endParaRPr lang="en-US">
                        <a:latin typeface="Consola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  <a:t>Compile Time: ~ 35s
Startup Time: ~ 11s</a:t>
                      </a:r>
                      <a:endParaRPr lang="en-US">
                        <a:latin typeface="Consola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0" i="0" u="none" strike="noStrike" baseline="0" noProof="0">
                          <a:solidFill>
                            <a:srgbClr val="000000"/>
                          </a:solidFill>
                          <a:latin typeface="Consolas"/>
                        </a:rPr>
                        <a:t>Compile Time: ~ 27s
Startup Time: ~ 11s</a:t>
                      </a:r>
                      <a:endParaRPr lang="en-US">
                        <a:latin typeface="Consola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357097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B751F8-73D1-F84E-A4BB-09DE9F6B5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+mn-lt"/>
                <a:cs typeface="+mn-lt"/>
              </a:rPr>
              <a:t>WinForms on ARM64 with .NET 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8F3DAA-C78C-0744-F2AF-FDFFC4AB8C6A}"/>
              </a:ext>
            </a:extLst>
          </p:cNvPr>
          <p:cNvSpPr txBox="1"/>
          <p:nvPr/>
        </p:nvSpPr>
        <p:spPr>
          <a:xfrm>
            <a:off x="839109" y="5034642"/>
            <a:ext cx="1051786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onsolas"/>
              </a:rPr>
              <a:t>  * Mac Studio  2022 64GB 10-core M1 Max</a:t>
            </a:r>
            <a:br>
              <a:rPr lang="en-US">
                <a:latin typeface="Consolas"/>
              </a:rPr>
            </a:br>
            <a:r>
              <a:rPr lang="en-US">
                <a:latin typeface="Consolas"/>
              </a:rPr>
              <a:t> ** MacBook Pro 2019 32GB  8-core i9 9980HK      </a:t>
            </a:r>
            <a:endParaRPr lang="en-US"/>
          </a:p>
          <a:p>
            <a:r>
              <a:rPr lang="en-US">
                <a:latin typeface="Consolas"/>
              </a:rPr>
              <a:t>*** MacBook Air 2022 24GB  8-core M2      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30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1032C-FBAD-9482-D862-19BB2AA2F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Thank you!</a:t>
            </a:r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F16D4F6-61FE-6E10-5E02-585EC8D81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013986"/>
            <a:ext cx="6846570" cy="312011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
</a:t>
            </a:r>
            <a:r>
              <a:rPr lang="en-US" sz="1800" dirty="0">
                <a:latin typeface="Consolas"/>
              </a:rPr>
              <a:t>Btw, we're hiring! ;) https://royalapps.com/jobs</a:t>
            </a:r>
          </a:p>
          <a:p>
            <a:r>
              <a:rPr lang="en-US" sz="1800" dirty="0">
                <a:latin typeface="Consolas"/>
              </a:rPr>
              <a:t>
e: </a:t>
            </a:r>
            <a:r>
              <a:rPr lang="en-US" sz="1800" dirty="0" err="1">
                <a:latin typeface="Consolas"/>
              </a:rPr>
              <a:t>stefan.koell</a:t>
            </a:r>
            <a:r>
              <a:rPr lang="en-US" sz="1800" dirty="0">
                <a:latin typeface="Consolas"/>
              </a:rPr>
              <a:t>(-at-)royalapps.com</a:t>
            </a:r>
            <a:br>
              <a:rPr lang="en-US" sz="1800" dirty="0">
                <a:latin typeface="Consolas"/>
              </a:rPr>
            </a:br>
            <a:r>
              <a:rPr lang="en-US" sz="1800" dirty="0">
                <a:latin typeface="Consolas"/>
              </a:rPr>
              <a:t>m: @stefankoell@dotnet.social</a:t>
            </a:r>
            <a:br>
              <a:rPr lang="en-US" sz="1800" dirty="0">
                <a:latin typeface="Consolas"/>
              </a:rPr>
            </a:br>
            <a:r>
              <a:rPr lang="en-US" sz="1800" dirty="0">
                <a:latin typeface="Consolas"/>
              </a:rPr>
              <a:t>t: @stefankoell</a:t>
            </a:r>
            <a:br>
              <a:rPr lang="en-US" sz="1800" dirty="0">
                <a:latin typeface="Consolas"/>
              </a:rPr>
            </a:br>
            <a:r>
              <a:rPr lang="en-US" sz="1800" dirty="0">
                <a:latin typeface="Consolas"/>
                <a:ea typeface="+mn-lt"/>
                <a:cs typeface="+mn-lt"/>
              </a:rPr>
              <a:t>g: github.com/</a:t>
            </a:r>
            <a:r>
              <a:rPr lang="en-US" sz="1800" dirty="0" err="1">
                <a:latin typeface="Consolas"/>
                <a:ea typeface="+mn-lt"/>
                <a:cs typeface="+mn-lt"/>
              </a:rPr>
              <a:t>StefanKoell</a:t>
            </a:r>
          </a:p>
          <a:p>
            <a:endParaRPr lang="en-US" sz="1800" dirty="0"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7201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2765" y="1892900"/>
            <a:ext cx="3712064" cy="1354891"/>
          </a:xfrm>
        </p:spPr>
        <p:txBody>
          <a:bodyPr/>
          <a:lstStyle/>
          <a:p>
            <a:r>
              <a:rPr lang="en-US"/>
              <a:t>Stefan </a:t>
            </a:r>
            <a:r>
              <a:rPr lang="en-US" err="1"/>
              <a:t>Koell</a:t>
            </a:r>
            <a:br>
              <a:rPr lang="en-US"/>
            </a:br>
            <a:r>
              <a:rPr lang="en-US" sz="2400" cap="none"/>
              <a:t>Co-Founder &amp; CEO</a:t>
            </a:r>
            <a:br>
              <a:rPr lang="en-US" sz="2400" cap="none"/>
            </a:br>
            <a:r>
              <a:rPr lang="en-US" sz="2400" cap="none"/>
              <a:t>Royal Apps GmbH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0543" y="4147618"/>
            <a:ext cx="4799916" cy="12248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Consolas"/>
              </a:rPr>
              <a:t>e: stefan.koell(-at-)royalapps.com
m: @stefankoell@dotnet.social
t: @stefankoell</a:t>
            </a:r>
            <a:br>
              <a:rPr lang="en-US" dirty="0">
                <a:latin typeface="Consolas"/>
              </a:rPr>
            </a:br>
            <a:r>
              <a:rPr lang="en-US" dirty="0">
                <a:latin typeface="Consolas"/>
              </a:rPr>
              <a:t>g: github.com/</a:t>
            </a:r>
            <a:r>
              <a:rPr lang="en-US" dirty="0" err="1">
                <a:latin typeface="Consolas"/>
              </a:rPr>
              <a:t>StefanKoell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A2CB1B1C-E0BD-7ACB-52D5-FCDD684B0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7164" y="1702575"/>
            <a:ext cx="1742711" cy="173107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1671639"/>
            <a:ext cx="6939642" cy="1204912"/>
          </a:xfrm>
        </p:spPr>
        <p:txBody>
          <a:bodyPr>
            <a:normAutofit/>
          </a:bodyPr>
          <a:lstStyle/>
          <a:p>
            <a:r>
              <a:rPr lang="en-US"/>
              <a:t>About Royal TS</a:t>
            </a:r>
            <a:br>
              <a:rPr lang="en-US"/>
            </a:br>
            <a:r>
              <a:rPr lang="en-US" sz="1600" cap="none">
                <a:latin typeface="Consolas"/>
                <a:ea typeface="+mj-lt"/>
                <a:cs typeface="+mj-lt"/>
                <a:hlinkClick r:id="rId2"/>
              </a:rPr>
              <a:t>https://www.royalapps.com/ts/win/features</a:t>
            </a:r>
            <a:r>
              <a:rPr lang="en-US"/>
              <a:t>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094159"/>
            <a:ext cx="6938595" cy="268812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>
                <a:latin typeface="Consolas"/>
              </a:rPr>
              <a:t>- WinForms, C#
- Offers RDP, VNC, Terminal (SSH), Web, and more
- Cross-Platform Codebase (Windows, macOS, mobile)
- DI, Messaging, High-DPI, SVG, UI Theming
- .NET Framework -&gt; .NET 5, 6, 7</a:t>
            </a:r>
            <a:endParaRPr lang="en-US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/>
          <a:p>
            <a:r>
              <a:rPr lang="en-US"/>
              <a:t>WinForms on ARM64 with .NET 7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>
            <a:normAutofit/>
          </a:bodyPr>
          <a:lstStyle/>
          <a:p>
            <a:r>
              <a:rPr lang="en-US"/>
              <a:t>Why WinForms?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5725884" cy="280964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>
                <a:latin typeface="Consolas"/>
              </a:rPr>
              <a:t>- First release 2003
- Interop / Win32 access
- 3rd party component ecosystem
- UWP/</a:t>
            </a:r>
            <a:r>
              <a:rPr lang="en-US" sz="1800" err="1">
                <a:latin typeface="Consolas"/>
              </a:rPr>
              <a:t>WinUI</a:t>
            </a:r>
            <a:r>
              <a:rPr lang="en-US" sz="1800">
                <a:latin typeface="Consolas"/>
              </a:rPr>
              <a:t> issues and maturity
- Rewrite is expensive
- Maybe WPF/Avalonia</a:t>
            </a:r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WinForms on ARM64 with .NET 7</a:t>
            </a:r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1671639"/>
            <a:ext cx="6939642" cy="1204912"/>
          </a:xfrm>
        </p:spPr>
        <p:txBody>
          <a:bodyPr>
            <a:normAutofit/>
          </a:bodyPr>
          <a:lstStyle/>
          <a:p>
            <a:r>
              <a:rPr lang="en-US"/>
              <a:t>ARM64</a:t>
            </a:r>
            <a:br>
              <a:rPr lang="en-US"/>
            </a:br>
            <a:r>
              <a:rPr lang="en-US"/>
              <a:t>What / Why?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094159"/>
            <a:ext cx="6938595" cy="268812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>
                <a:latin typeface="Consolas"/>
              </a:rPr>
              <a:t>- SoC
- High Performance
- High Efficiency
- Great Battery Life
- Low Heat/Noise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WinForms on ARM64 with .NET 7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374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52AE7-53E5-D7FB-9DE4-696F8C4D9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/>
              <a:t>M1 Pro SoC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371DD5-B3AB-4D16-049D-9C65444C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Source: Hector Martin (@marcan@treehouse.systems)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2C3BA4-46A8-DF3E-E431-16AE64B9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7" descr="Chart, treemap chart&#10;&#10;Description automatically generated">
            <a:extLst>
              <a:ext uri="{FF2B5EF4-FFF2-40B4-BE49-F238E27FC236}">
                <a16:creationId xmlns:a16="http://schemas.microsoft.com/office/drawing/2014/main" id="{F4F4B89B-9910-E927-545E-859837A26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7606" y="1701605"/>
            <a:ext cx="5847228" cy="45753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0222CD-67A7-FB97-AF3E-BC839D1035F1}"/>
              </a:ext>
            </a:extLst>
          </p:cNvPr>
          <p:cNvSpPr txBox="1"/>
          <p:nvPr/>
        </p:nvSpPr>
        <p:spPr>
          <a:xfrm>
            <a:off x="834570" y="1741714"/>
            <a:ext cx="4535714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AVE = Apple Video Encoder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APR = Apple </a:t>
            </a:r>
            <a:r>
              <a:rPr lang="en-US" sz="1600" b="0" i="0" dirty="0" err="1">
                <a:latin typeface="mastodon-font-sans-serif"/>
                <a:ea typeface="mastodon-font-sans-serif"/>
                <a:cs typeface="mastodon-font-sans-serif"/>
              </a:rPr>
              <a:t>ProRes</a:t>
            </a:r>
            <a:endParaRPr lang="en-US" sz="1600" dirty="0" err="1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ATC = Apple Type C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ANE = Apple Neural Engine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APCIE = Apple PCIe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AMCC = Apple Memory Cache Controller (SLC)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DCS = DRAM Command Scheduler? (LPDDR5 channel PHY/backend)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LPDP = Low Power DisplayPort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MIPI CSI = MIPI Camera Serial Interface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MIPI DSI = MIPI Display Serial Interface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DISP = Embedded display controller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DISP EXT = External display controller</a:t>
            </a:r>
            <a:endParaRPr lang="en-US" sz="1600" dirty="0">
              <a:latin typeface="Tenorite"/>
              <a:ea typeface="mastodon-font-sans-serif"/>
              <a:cs typeface="mastodon-font-sans-serif"/>
            </a:endParaRPr>
          </a:p>
          <a:p>
            <a:pPr marL="285750" indent="-285750">
              <a:spcAft>
                <a:spcPts val="300"/>
              </a:spcAft>
              <a:buFont typeface="Arial"/>
              <a:buChar char="•"/>
            </a:pPr>
            <a:r>
              <a:rPr lang="en-US" sz="1600" b="0" i="0" dirty="0" err="1">
                <a:latin typeface="mastodon-font-sans-serif"/>
                <a:ea typeface="mastodon-font-sans-serif"/>
                <a:cs typeface="mastodon-font-sans-serif"/>
              </a:rPr>
              <a:t>mGPU</a:t>
            </a:r>
            <a:r>
              <a:rPr lang="en-US" sz="1600" b="0" i="0" dirty="0">
                <a:latin typeface="mastodon-font-sans-serif"/>
                <a:ea typeface="mastodon-font-sans-serif"/>
                <a:cs typeface="mastodon-font-sans-serif"/>
              </a:rPr>
              <a:t> = GPU cluster (Cores, Tile Accelerator, MMU, pixel load/store stuff, etc.)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085104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4206421" cy="1325563"/>
          </a:xfrm>
        </p:spPr>
        <p:txBody>
          <a:bodyPr>
            <a:normAutofit/>
          </a:bodyPr>
          <a:lstStyle/>
          <a:p>
            <a:r>
              <a:rPr lang="en-US"/>
              <a:t>Windows on ARM</a:t>
            </a:r>
          </a:p>
          <a:p>
            <a:r>
              <a:rPr lang="en-US" cap="none" err="1"/>
              <a:t>WoA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7095669" cy="309086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>
                <a:latin typeface="Consolas"/>
              </a:rPr>
              <a:t>- "special" Windows SKU
- Intel Bridge (Windows 11 only!) </a:t>
            </a:r>
            <a:br>
              <a:rPr lang="en-US" sz="1800">
                <a:latin typeface="Consolas"/>
              </a:rPr>
            </a:br>
            <a:r>
              <a:rPr lang="en-US" sz="1800">
                <a:latin typeface="Consolas"/>
              </a:rPr>
              <a:t>    vs Rosetta 2 (macOS)
- Licensing
- Windows Insider
- Parallels/VMware Fusion on Apple M1/M2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WinForms on ARM64 with .NET 7</a:t>
            </a:r>
          </a:p>
        </p:txBody>
      </p:sp>
    </p:spTree>
    <p:extLst>
      <p:ext uri="{BB962C8B-B14F-4D97-AF65-F5344CB8AC3E}">
        <p14:creationId xmlns:p14="http://schemas.microsoft.com/office/powerpoint/2010/main" val="4022417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1671639"/>
            <a:ext cx="6939642" cy="1204912"/>
          </a:xfrm>
        </p:spPr>
        <p:txBody>
          <a:bodyPr>
            <a:normAutofit/>
          </a:bodyPr>
          <a:lstStyle/>
          <a:p>
            <a:r>
              <a:rPr lang="en-US"/>
              <a:t>Hardware</a:t>
            </a:r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2558945"/>
            <a:ext cx="6829738" cy="369505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1800">
                <a:latin typeface="Consolas"/>
              </a:rPr>
              <a:t>- Ultrabooks / Notebooks
  - Microsoft: Surface Pro 9 and X
  - Lenovo: Flex, Thinkpad
  - HP: Elite Folio
  - Acer: Spin 7
- Project Volterra (</a:t>
            </a:r>
            <a:r>
              <a:rPr lang="en-US" sz="1800">
                <a:latin typeface="Consolas"/>
                <a:hlinkClick r:id="rId2"/>
              </a:rPr>
              <a:t>link</a:t>
            </a:r>
            <a:r>
              <a:rPr lang="en-US" sz="1800">
                <a:latin typeface="Consolas"/>
              </a:rPr>
              <a:t>)</a:t>
            </a:r>
            <a:br>
              <a:rPr lang="en-US" sz="1800">
                <a:latin typeface="Consolas"/>
              </a:rPr>
            </a:br>
            <a:r>
              <a:rPr lang="en-US" sz="1800">
                <a:latin typeface="Consolas"/>
              </a:rPr>
              <a:t>- Ampere Computing (</a:t>
            </a:r>
            <a:r>
              <a:rPr lang="en-US" sz="1800">
                <a:latin typeface="Consolas"/>
                <a:hlinkClick r:id="rId3"/>
              </a:rPr>
              <a:t>link</a:t>
            </a:r>
            <a:r>
              <a:rPr lang="en-US" sz="1800">
                <a:latin typeface="Consolas"/>
              </a:rPr>
              <a:t>)
- Apple: M1/M2 with Parallels/vmware Fusion</a:t>
            </a:r>
            <a:endParaRPr lang="en-US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WinForms on ARM64 with .NET 7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03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B2625-FAA2-7123-21FF-2B102CA2A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Benchmarks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3DC8A2-D11E-2055-4526-1230AF11C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6" descr="Chart, timeline&#10;&#10;Description automatically generated">
            <a:extLst>
              <a:ext uri="{FF2B5EF4-FFF2-40B4-BE49-F238E27FC236}">
                <a16:creationId xmlns:a16="http://schemas.microsoft.com/office/drawing/2014/main" id="{131D42DE-547B-5CD6-208D-A92C95C01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606" y="1695129"/>
            <a:ext cx="9578787" cy="4705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88AF0F-03C3-9909-F38D-A968F0B16A20}"/>
              </a:ext>
            </a:extLst>
          </p:cNvPr>
          <p:cNvSpPr txBox="1"/>
          <p:nvPr/>
        </p:nvSpPr>
        <p:spPr>
          <a:xfrm>
            <a:off x="3569073" y="6443382"/>
            <a:ext cx="50538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ea typeface="+mn-lt"/>
                <a:cs typeface="+mn-lt"/>
                <a:hlinkClick r:id="rId3"/>
              </a:rPr>
              <a:t>https://www.youtube.com/watch?v=cIOZuY-fi5E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508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C6F004-8F9D-4F40-8394-6C4C67F70915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CC7F809-A434-4A8D-A127-1C50C2DB3890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BD5826B4-4DD2-4A9B-8D6D-E91CF9C231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WinForms on ARM64 with .NET 7</vt:lpstr>
      <vt:lpstr>Stefan Koell Co-Founder &amp; CEO Royal Apps GmbH</vt:lpstr>
      <vt:lpstr>About Royal TS https://www.royalapps.com/ts/win/features </vt:lpstr>
      <vt:lpstr>Why WinForms?</vt:lpstr>
      <vt:lpstr>ARM64 What / Why? </vt:lpstr>
      <vt:lpstr>M1 Pro SoC</vt:lpstr>
      <vt:lpstr>Windows on ARM WoA</vt:lpstr>
      <vt:lpstr>Hardware </vt:lpstr>
      <vt:lpstr>Benchmarks</vt:lpstr>
      <vt:lpstr>Software supporting ARM64 </vt:lpstr>
      <vt:lpstr>NuGet Packages </vt:lpstr>
      <vt:lpstr>Royal TS for ARM64 </vt:lpstr>
      <vt:lpstr>Real World Performance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revision>89</cp:revision>
  <dcterms:created xsi:type="dcterms:W3CDTF">2022-12-10T13:35:02Z</dcterms:created>
  <dcterms:modified xsi:type="dcterms:W3CDTF">2022-12-21T07:33:15Z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